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95165" autoAdjust="0"/>
  </p:normalViewPr>
  <p:slideViewPr>
    <p:cSldViewPr snapToGrid="0" snapToObjects="1">
      <p:cViewPr varScale="1">
        <p:scale>
          <a:sx n="78" d="100"/>
          <a:sy n="78" d="100"/>
        </p:scale>
        <p:origin x="1085"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4/18/2022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4/18/2022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Mayank Nagar</a:t>
            </a:r>
          </a:p>
          <a:p>
            <a:r>
              <a:rPr lang="en-US" dirty="0">
                <a:solidFill>
                  <a:schemeClr val="bg2"/>
                </a:solidFill>
                <a:latin typeface="Abadi" panose="020B0604020104020204" pitchFamily="34" charset="0"/>
                <a:ea typeface="SF Pro" pitchFamily="2" charset="0"/>
                <a:cs typeface="SF Pro" pitchFamily="2" charset="0"/>
              </a:rPr>
              <a:t>17 April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Plotly Dash lab, as an external reference and peer-review purpose</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00199"/>
            <a:ext cx="9823397" cy="4987413"/>
          </a:xfrm>
          <a:prstGeom prst="rect">
            <a:avLst/>
          </a:prstGeom>
        </p:spPr>
        <p:txBody>
          <a:bodyPr lIns="91440" tIns="45720" rIns="91440" bIns="45720" anchor="t">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 typeface="Wingdings" panose="05000000000000000000" pitchFamily="2" charset="2"/>
              <a:buChar char="Ø"/>
            </a:pPr>
            <a:r>
              <a:rPr lang="en-US" sz="1800" dirty="0">
                <a:solidFill>
                  <a:schemeClr val="accent3">
                    <a:lumMod val="25000"/>
                  </a:schemeClr>
                </a:solidFill>
                <a:latin typeface="Abadi" panose="020B0604020104020204" pitchFamily="34" charset="0"/>
              </a:rPr>
              <a:t>Data </a:t>
            </a:r>
            <a:r>
              <a:rPr lang="en-IN" sz="1800" dirty="0">
                <a:solidFill>
                  <a:schemeClr val="accent3">
                    <a:lumMod val="25000"/>
                  </a:schemeClr>
                </a:solidFill>
                <a:latin typeface="Abadi" panose="020B0604020104020204" pitchFamily="34" charset="0"/>
              </a:rPr>
              <a:t>collection using SpaceX API</a:t>
            </a:r>
          </a:p>
          <a:p>
            <a:pPr lvl="1">
              <a:lnSpc>
                <a:spcPct val="100000"/>
              </a:lnSpc>
              <a:spcBef>
                <a:spcPts val="1400"/>
              </a:spcBef>
              <a:buFont typeface="Wingdings" panose="05000000000000000000" pitchFamily="2" charset="2"/>
              <a:buChar char="Ø"/>
            </a:pPr>
            <a:r>
              <a:rPr lang="en-IN"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 typeface="Wingdings" panose="05000000000000000000" pitchFamily="2" charset="2"/>
              <a:buChar char="Ø"/>
            </a:pPr>
            <a:r>
              <a:rPr lang="en-IN" sz="1800" dirty="0">
                <a:solidFill>
                  <a:schemeClr val="accent3">
                    <a:lumMod val="25000"/>
                  </a:schemeClr>
                </a:solidFill>
                <a:latin typeface="Abadi" panose="020B0604020104020204" pitchFamily="34" charset="0"/>
              </a:rPr>
              <a:t>Data Wrangling</a:t>
            </a:r>
          </a:p>
          <a:p>
            <a:pPr lvl="1">
              <a:lnSpc>
                <a:spcPct val="100000"/>
              </a:lnSpc>
              <a:spcBef>
                <a:spcPts val="1400"/>
              </a:spcBef>
              <a:buFont typeface="Wingdings" panose="05000000000000000000" pitchFamily="2" charset="2"/>
              <a:buChar char="Ø"/>
            </a:pPr>
            <a:r>
              <a:rPr lang="en-IN"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 typeface="Wingdings" panose="05000000000000000000" pitchFamily="2" charset="2"/>
              <a:buChar char="Ø"/>
            </a:pPr>
            <a:r>
              <a:rPr lang="en-IN" sz="1800" dirty="0">
                <a:solidFill>
                  <a:schemeClr val="accent3">
                    <a:lumMod val="25000"/>
                  </a:schemeClr>
                </a:solidFill>
                <a:latin typeface="Abadi" panose="020B0604020104020204" pitchFamily="34" charset="0"/>
              </a:rPr>
              <a:t>Complete EDA with Visualization</a:t>
            </a:r>
          </a:p>
          <a:p>
            <a:pPr lvl="1">
              <a:lnSpc>
                <a:spcPct val="100000"/>
              </a:lnSpc>
              <a:spcBef>
                <a:spcPts val="1400"/>
              </a:spcBef>
              <a:buFont typeface="Wingdings" panose="05000000000000000000" pitchFamily="2" charset="2"/>
              <a:buChar char="Ø"/>
            </a:pPr>
            <a:r>
              <a:rPr lang="en-IN" sz="1800" dirty="0">
                <a:solidFill>
                  <a:schemeClr val="accent3">
                    <a:lumMod val="25000"/>
                  </a:schemeClr>
                </a:solidFill>
                <a:latin typeface="Abadi" panose="020B0604020104020204" pitchFamily="34" charset="0"/>
              </a:rPr>
              <a:t>Interactive Visual Analytics with Folium and Dashboard using </a:t>
            </a:r>
            <a:r>
              <a:rPr lang="en-IN" sz="1800" dirty="0" err="1">
                <a:solidFill>
                  <a:schemeClr val="accent3">
                    <a:lumMod val="25000"/>
                  </a:schemeClr>
                </a:solidFill>
                <a:latin typeface="Abadi" panose="020B0604020104020204" pitchFamily="34" charset="0"/>
              </a:rPr>
              <a:t>Ploty</a:t>
            </a:r>
            <a:r>
              <a:rPr lang="en-IN" sz="1800" dirty="0">
                <a:solidFill>
                  <a:schemeClr val="accent3">
                    <a:lumMod val="25000"/>
                  </a:schemeClr>
                </a:solidFill>
                <a:latin typeface="Abadi" panose="020B0604020104020204" pitchFamily="34" charset="0"/>
              </a:rPr>
              <a:t> Dash</a:t>
            </a:r>
          </a:p>
          <a:p>
            <a:pPr lvl="1">
              <a:lnSpc>
                <a:spcPct val="100000"/>
              </a:lnSpc>
              <a:spcBef>
                <a:spcPts val="1400"/>
              </a:spcBef>
              <a:buFont typeface="Wingdings" panose="05000000000000000000" pitchFamily="2" charset="2"/>
              <a:buChar char="Ø"/>
            </a:pPr>
            <a:r>
              <a:rPr lang="en-IN" sz="1800" dirty="0">
                <a:solidFill>
                  <a:schemeClr val="accent3">
                    <a:lumMod val="25000"/>
                  </a:schemeClr>
                </a:solidFill>
                <a:latin typeface="Abadi" panose="020B0604020104020204" pitchFamily="34" charset="0"/>
              </a:rPr>
              <a:t>Building Machine Learning models</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buFont typeface="Wingdings" panose="05000000000000000000" pitchFamily="2" charset="2"/>
              <a:buChar char="Ø"/>
            </a:pPr>
            <a:r>
              <a:rPr lang="en-IN"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 typeface="Wingdings" panose="05000000000000000000" pitchFamily="2" charset="2"/>
              <a:buChar char="Ø"/>
            </a:pPr>
            <a:r>
              <a:rPr lang="en-US" sz="1800" dirty="0">
                <a:solidFill>
                  <a:schemeClr val="accent3">
                    <a:lumMod val="25000"/>
                  </a:schemeClr>
                </a:solidFill>
                <a:latin typeface="Abadi" panose="020B0604020104020204" pitchFamily="34" charset="0"/>
              </a:rPr>
              <a:t>Interactive analytic screenshots</a:t>
            </a:r>
          </a:p>
          <a:p>
            <a:pPr lvl="1">
              <a:lnSpc>
                <a:spcPct val="100000"/>
              </a:lnSpc>
              <a:spcBef>
                <a:spcPts val="1400"/>
              </a:spcBef>
              <a:buFont typeface="Wingdings" panose="05000000000000000000" pitchFamily="2" charset="2"/>
              <a:buChar char="Ø"/>
            </a:pPr>
            <a:r>
              <a:rPr lang="en-US" sz="1800" dirty="0">
                <a:solidFill>
                  <a:schemeClr val="accent3">
                    <a:lumMod val="25000"/>
                  </a:schemeClr>
                </a:solidFill>
                <a:latin typeface="Abadi" panose="020B0604020104020204" pitchFamily="34" charset="0"/>
              </a:rPr>
              <a:t>Machine </a:t>
            </a:r>
            <a:r>
              <a:rPr lang="en-IN" sz="1800" dirty="0">
                <a:solidFill>
                  <a:schemeClr val="accent3">
                    <a:lumMod val="25000"/>
                  </a:schemeClr>
                </a:solidFill>
                <a:latin typeface="Abadi" panose="020B0604020104020204" pitchFamily="34" charset="0"/>
              </a:rPr>
              <a:t>learning predictions</a:t>
            </a:r>
            <a:endParaRPr lang="en-US" sz="18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396181"/>
            <a:ext cx="10132090" cy="511277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spcBef>
                <a:spcPts val="1400"/>
              </a:spcBef>
              <a:buNone/>
            </a:pPr>
            <a:r>
              <a:rPr lang="en-US" sz="1800" dirty="0">
                <a:solidFill>
                  <a:schemeClr val="accent3">
                    <a:lumMod val="25000"/>
                  </a:schemeClr>
                </a:solidFill>
                <a:latin typeface="Abadi" panose="020B0604020104020204" pitchFamily="34" charset="0"/>
              </a:rPr>
              <a:t>SpaceX says that launching a Falcon 9 </a:t>
            </a:r>
            <a:r>
              <a:rPr lang="en-IN" sz="1800" dirty="0">
                <a:solidFill>
                  <a:schemeClr val="accent3">
                    <a:lumMod val="25000"/>
                  </a:schemeClr>
                </a:solidFill>
                <a:latin typeface="Abadi" panose="020B0604020104020204" pitchFamily="34" charset="0"/>
              </a:rPr>
              <a:t>rocket costs 62 million dollars. On the other hand, their competition costs 165 million dollars. The reason of this difference is that SpaceX can to reuse the rocket in the first stage. Therefore we want to predict if a rocket will land on the first stage or not. This study aims to build a machine learning pipeline to predict the success of the first stage.</a:t>
            </a:r>
            <a:endParaRPr lang="en-US" sz="18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 typeface="Wingdings" panose="05000000000000000000" pitchFamily="2" charset="2"/>
              <a:buChar char="Ø"/>
            </a:pPr>
            <a:r>
              <a:rPr lang="en-US" sz="1800" dirty="0">
                <a:solidFill>
                  <a:schemeClr val="accent3">
                    <a:lumMod val="25000"/>
                  </a:schemeClr>
                </a:solidFill>
                <a:latin typeface="Abadi" panose="020B0604020104020204" pitchFamily="34" charset="0"/>
              </a:rPr>
              <a:t>Determine a new rocket launch will be successful or not</a:t>
            </a:r>
          </a:p>
          <a:p>
            <a:pPr lvl="1">
              <a:spcBef>
                <a:spcPts val="1400"/>
              </a:spcBef>
              <a:buFont typeface="Wingdings" panose="05000000000000000000" pitchFamily="2" charset="2"/>
              <a:buChar char="Ø"/>
            </a:pPr>
            <a:r>
              <a:rPr lang="en-IN" sz="1800" dirty="0">
                <a:solidFill>
                  <a:schemeClr val="accent3">
                    <a:lumMod val="25000"/>
                  </a:schemeClr>
                </a:solidFill>
                <a:latin typeface="Abadi" panose="020B0604020104020204" pitchFamily="34" charset="0"/>
              </a:rPr>
              <a:t>Correlation between different feature and relation between various independent feature and depended feature</a:t>
            </a:r>
          </a:p>
          <a:p>
            <a:pPr lvl="1">
              <a:spcBef>
                <a:spcPts val="1400"/>
              </a:spcBef>
              <a:buFont typeface="Wingdings" panose="05000000000000000000" pitchFamily="2" charset="2"/>
              <a:buChar char="Ø"/>
            </a:pPr>
            <a:r>
              <a:rPr lang="en-IN" sz="1800" dirty="0">
                <a:solidFill>
                  <a:schemeClr val="accent3">
                    <a:lumMod val="25000"/>
                  </a:schemeClr>
                </a:solidFill>
                <a:latin typeface="Abadi" panose="020B0604020104020204" pitchFamily="34" charset="0"/>
              </a:rPr>
              <a:t>What is requirement for a successful mission</a:t>
            </a: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9"/>
            <a:ext cx="10104817" cy="4738542"/>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Scrapping form Wikipedia</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 Hot Encoding is </a:t>
            </a:r>
            <a:r>
              <a:rPr lang="en-IN" sz="7600" dirty="0">
                <a:solidFill>
                  <a:schemeClr val="bg2">
                    <a:lumMod val="50000"/>
                  </a:schemeClr>
                </a:solidFill>
                <a:latin typeface="Abadi"/>
              </a:rPr>
              <a:t>applied to the numerical features</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Collection stage </a:t>
            </a:r>
            <a:r>
              <a:rPr lang="en-IN" sz="2200" dirty="0">
                <a:solidFill>
                  <a:schemeClr val="accent3">
                    <a:lumMod val="25000"/>
                  </a:schemeClr>
                </a:solidFill>
                <a:latin typeface="Abadi" panose="020B0604020104020204" pitchFamily="34" charset="0"/>
              </a:rPr>
              <a:t>mainly comprises two methods</a:t>
            </a:r>
          </a:p>
          <a:p>
            <a:pPr lvl="1">
              <a:lnSpc>
                <a:spcPct val="100000"/>
              </a:lnSpc>
              <a:spcBef>
                <a:spcPts val="1400"/>
              </a:spcBef>
              <a:buFont typeface="Wingdings" panose="05000000000000000000" pitchFamily="2" charset="2"/>
              <a:buChar char="Ø"/>
            </a:pPr>
            <a:r>
              <a:rPr lang="en-IN" sz="1800" dirty="0">
                <a:solidFill>
                  <a:schemeClr val="accent3">
                    <a:lumMod val="25000"/>
                  </a:schemeClr>
                </a:solidFill>
                <a:latin typeface="Abadi" panose="020B0604020104020204" pitchFamily="34" charset="0"/>
              </a:rPr>
              <a:t>Data Collection using SpaceX API</a:t>
            </a:r>
          </a:p>
          <a:p>
            <a:pPr lvl="2">
              <a:lnSpc>
                <a:spcPct val="100000"/>
              </a:lnSpc>
              <a:spcBef>
                <a:spcPts val="1400"/>
              </a:spcBef>
              <a:buFont typeface="Wingdings" panose="05000000000000000000" pitchFamily="2" charset="2"/>
              <a:buChar char="§"/>
            </a:pPr>
            <a:r>
              <a:rPr lang="en-US" sz="1800" dirty="0" err="1">
                <a:solidFill>
                  <a:schemeClr val="accent3">
                    <a:lumMod val="25000"/>
                  </a:schemeClr>
                </a:solidFill>
                <a:latin typeface="Abadi" panose="020B0604020104020204" pitchFamily="34" charset="0"/>
              </a:rPr>
              <a:t>requests.get</a:t>
            </a:r>
            <a:r>
              <a:rPr lang="en-US" sz="1800" dirty="0">
                <a:solidFill>
                  <a:schemeClr val="accent3">
                    <a:lumMod val="25000"/>
                  </a:schemeClr>
                </a:solidFill>
                <a:latin typeface="Abadi" panose="020B0604020104020204" pitchFamily="34" charset="0"/>
              </a:rPr>
              <a:t> method is used to get data from SpaceX API and converted into JSON file</a:t>
            </a:r>
          </a:p>
          <a:p>
            <a:pPr lvl="2">
              <a:lnSpc>
                <a:spcPct val="100000"/>
              </a:lnSpc>
              <a:spcBef>
                <a:spcPts val="1400"/>
              </a:spcBef>
              <a:buFont typeface="Wingdings" panose="05000000000000000000" pitchFamily="2" charset="2"/>
              <a:buChar char="§"/>
            </a:pPr>
            <a:r>
              <a:rPr lang="en-US" sz="1800" dirty="0">
                <a:solidFill>
                  <a:schemeClr val="accent3">
                    <a:lumMod val="25000"/>
                  </a:schemeClr>
                </a:solidFill>
                <a:latin typeface="Abadi" panose="020B0604020104020204" pitchFamily="34" charset="0"/>
              </a:rPr>
              <a:t>After this data is converted into pandas </a:t>
            </a:r>
            <a:r>
              <a:rPr lang="en-US" sz="1800" dirty="0" err="1">
                <a:solidFill>
                  <a:schemeClr val="accent3">
                    <a:lumMod val="25000"/>
                  </a:schemeClr>
                </a:solidFill>
                <a:latin typeface="Abadi" panose="020B0604020104020204" pitchFamily="34" charset="0"/>
              </a:rPr>
              <a:t>DataFrame</a:t>
            </a:r>
            <a:r>
              <a:rPr lang="en-US" sz="1800" dirty="0">
                <a:solidFill>
                  <a:schemeClr val="accent3">
                    <a:lumMod val="25000"/>
                  </a:schemeClr>
                </a:solidFill>
                <a:latin typeface="Abadi" panose="020B0604020104020204" pitchFamily="34" charset="0"/>
              </a:rPr>
              <a:t> using </a:t>
            </a:r>
            <a:r>
              <a:rPr lang="en-US" sz="1800" dirty="0" err="1">
                <a:solidFill>
                  <a:schemeClr val="accent3">
                    <a:lumMod val="25000"/>
                  </a:schemeClr>
                </a:solidFill>
                <a:latin typeface="Abadi" panose="020B0604020104020204" pitchFamily="34" charset="0"/>
              </a:rPr>
              <a:t>pd.json_normalize</a:t>
            </a:r>
            <a:r>
              <a:rPr lang="en-US" sz="1800" dirty="0">
                <a:solidFill>
                  <a:schemeClr val="accent3">
                    <a:lumMod val="25000"/>
                  </a:schemeClr>
                </a:solidFill>
                <a:latin typeface="Abadi" panose="020B0604020104020204" pitchFamily="34" charset="0"/>
              </a:rPr>
              <a:t>() method</a:t>
            </a:r>
          </a:p>
          <a:p>
            <a:pPr lvl="2">
              <a:lnSpc>
                <a:spcPct val="100000"/>
              </a:lnSpc>
              <a:spcBef>
                <a:spcPts val="1400"/>
              </a:spcBef>
              <a:buFont typeface="Wingdings" panose="05000000000000000000" pitchFamily="2" charset="2"/>
              <a:buChar char="§"/>
            </a:pPr>
            <a:r>
              <a:rPr lang="en-US" sz="1800" dirty="0">
                <a:solidFill>
                  <a:schemeClr val="accent3">
                    <a:lumMod val="25000"/>
                  </a:schemeClr>
                </a:solidFill>
                <a:latin typeface="Abadi" panose="020B0604020104020204" pitchFamily="34" charset="0"/>
              </a:rPr>
              <a:t>We cleaned the Data and missing value in </a:t>
            </a:r>
            <a:r>
              <a:rPr lang="en-US" sz="1800" dirty="0" err="1">
                <a:solidFill>
                  <a:schemeClr val="accent3">
                    <a:lumMod val="25000"/>
                  </a:schemeClr>
                </a:solidFill>
                <a:latin typeface="Abadi" panose="020B0604020104020204" pitchFamily="34" charset="0"/>
              </a:rPr>
              <a:t>PayloadMass</a:t>
            </a:r>
            <a:r>
              <a:rPr lang="en-US" sz="1800" dirty="0">
                <a:solidFill>
                  <a:schemeClr val="accent3">
                    <a:lumMod val="25000"/>
                  </a:schemeClr>
                </a:solidFill>
                <a:latin typeface="Abadi" panose="020B0604020104020204" pitchFamily="34" charset="0"/>
              </a:rPr>
              <a:t> </a:t>
            </a:r>
            <a:r>
              <a:rPr lang="en-IN" sz="1800" dirty="0">
                <a:solidFill>
                  <a:schemeClr val="accent3">
                    <a:lumMod val="25000"/>
                  </a:schemeClr>
                </a:solidFill>
                <a:latin typeface="Abadi" panose="020B0604020104020204" pitchFamily="34" charset="0"/>
              </a:rPr>
              <a:t>column</a:t>
            </a:r>
            <a:r>
              <a:rPr lang="en-US" sz="1800" dirty="0">
                <a:solidFill>
                  <a:schemeClr val="accent3">
                    <a:lumMod val="25000"/>
                  </a:schemeClr>
                </a:solidFill>
                <a:latin typeface="Abadi" panose="020B0604020104020204" pitchFamily="34" charset="0"/>
              </a:rPr>
              <a:t> was filled by the mean of the </a:t>
            </a:r>
            <a:r>
              <a:rPr lang="en-US" sz="1800" dirty="0" err="1">
                <a:solidFill>
                  <a:schemeClr val="accent3">
                    <a:lumMod val="25000"/>
                  </a:schemeClr>
                </a:solidFill>
                <a:latin typeface="Abadi" panose="020B0604020104020204" pitchFamily="34" charset="0"/>
              </a:rPr>
              <a:t>PayloadMass</a:t>
            </a:r>
            <a:r>
              <a:rPr lang="en-US" sz="1800" dirty="0">
                <a:solidFill>
                  <a:schemeClr val="accent3">
                    <a:lumMod val="25000"/>
                  </a:schemeClr>
                </a:solidFill>
                <a:latin typeface="Abadi" panose="020B0604020104020204" pitchFamily="34" charset="0"/>
              </a:rPr>
              <a:t> values</a:t>
            </a:r>
          </a:p>
          <a:p>
            <a:pPr lvl="1">
              <a:lnSpc>
                <a:spcPct val="100000"/>
              </a:lnSpc>
              <a:spcBef>
                <a:spcPts val="1400"/>
              </a:spcBef>
              <a:buFont typeface="Wingdings" panose="05000000000000000000" pitchFamily="2" charset="2"/>
              <a:buChar char="Ø"/>
            </a:pPr>
            <a:r>
              <a:rPr lang="en-US" sz="2000" dirty="0">
                <a:solidFill>
                  <a:schemeClr val="accent3">
                    <a:lumMod val="25000"/>
                  </a:schemeClr>
                </a:solidFill>
                <a:latin typeface="Abadi" panose="020B0604020104020204" pitchFamily="34" charset="0"/>
              </a:rPr>
              <a:t>Data Collection </a:t>
            </a:r>
            <a:r>
              <a:rPr lang="en-IN" sz="2000" dirty="0">
                <a:solidFill>
                  <a:schemeClr val="accent3">
                    <a:lumMod val="25000"/>
                  </a:schemeClr>
                </a:solidFill>
                <a:latin typeface="Abadi" panose="020B0604020104020204" pitchFamily="34" charset="0"/>
              </a:rPr>
              <a:t>using Web Scrapping from Wikipedia</a:t>
            </a:r>
          </a:p>
          <a:p>
            <a:pPr lvl="2">
              <a:lnSpc>
                <a:spcPct val="100000"/>
              </a:lnSpc>
              <a:spcBef>
                <a:spcPts val="1400"/>
              </a:spcBef>
              <a:buFont typeface="Wingdings" panose="05000000000000000000" pitchFamily="2" charset="2"/>
              <a:buChar char="§"/>
            </a:pPr>
            <a:r>
              <a:rPr lang="en-IN" sz="1800" dirty="0" err="1">
                <a:solidFill>
                  <a:schemeClr val="accent3">
                    <a:lumMod val="25000"/>
                  </a:schemeClr>
                </a:solidFill>
                <a:latin typeface="Abadi" panose="020B0604020104020204" pitchFamily="34" charset="0"/>
              </a:rPr>
              <a:t>BeautifulSoup</a:t>
            </a:r>
            <a:r>
              <a:rPr lang="en-IN" sz="1800" dirty="0">
                <a:solidFill>
                  <a:schemeClr val="accent3">
                    <a:lumMod val="25000"/>
                  </a:schemeClr>
                </a:solidFill>
                <a:latin typeface="Abadi" panose="020B0604020104020204" pitchFamily="34" charset="0"/>
              </a:rPr>
              <a:t> library is used to scrap data from Wikipedia about Falcon 9 launch.</a:t>
            </a:r>
          </a:p>
          <a:p>
            <a:pPr lvl="2">
              <a:lnSpc>
                <a:spcPct val="100000"/>
              </a:lnSpc>
              <a:spcBef>
                <a:spcPts val="1400"/>
              </a:spcBef>
              <a:buFont typeface="Wingdings" panose="05000000000000000000" pitchFamily="2" charset="2"/>
              <a:buChar char="§"/>
            </a:pPr>
            <a:r>
              <a:rPr lang="en-IN" sz="1800" dirty="0">
                <a:solidFill>
                  <a:schemeClr val="accent3">
                    <a:lumMod val="25000"/>
                  </a:schemeClr>
                </a:solidFill>
                <a:latin typeface="Abadi" panose="020B0604020104020204" pitchFamily="34" charset="0"/>
              </a:rPr>
              <a:t>Launch records were extracted as HTML tables and converted into pandas </a:t>
            </a:r>
            <a:r>
              <a:rPr lang="en-IN" sz="1800" dirty="0" err="1">
                <a:solidFill>
                  <a:schemeClr val="accent3">
                    <a:lumMod val="25000"/>
                  </a:schemeClr>
                </a:solidFill>
                <a:latin typeface="Abadi" panose="020B0604020104020204" pitchFamily="34" charset="0"/>
              </a:rPr>
              <a:t>DataFrame</a:t>
            </a: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SpaceX API calls notebook </a:t>
            </a:r>
            <a:r>
              <a:rPr lang="en-US" sz="2200" dirty="0">
                <a:solidFill>
                  <a:srgbClr val="1C7DDB"/>
                </a:solidFill>
                <a:latin typeface="Abadi" panose="020B0604020104020204" pitchFamily="34" charset="0"/>
              </a:rPr>
              <a:t>(must include completed code cell and outcome cell),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322</TotalTime>
  <Words>1585</Words>
  <Application>Microsoft Office PowerPoint</Application>
  <PresentationFormat>Widescreen</PresentationFormat>
  <Paragraphs>254</Paragraphs>
  <Slides>47</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Arial</vt:lpstr>
      <vt:lpstr>Calibri</vt:lpstr>
      <vt:lpstr>Calibri Light</vt:lpstr>
      <vt:lpstr>IBM Plex Mono SemiBold</vt:lpstr>
      <vt:lpstr>IBM Plex Mono Text</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Mayank Nagar</cp:lastModifiedBy>
  <cp:revision>202</cp:revision>
  <dcterms:created xsi:type="dcterms:W3CDTF">2021-04-29T18:58:34Z</dcterms:created>
  <dcterms:modified xsi:type="dcterms:W3CDTF">2022-04-18T10:43:35Z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